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7" r:id="rId2"/>
    <p:sldId id="260" r:id="rId3"/>
    <p:sldId id="270" r:id="rId4"/>
    <p:sldId id="279" r:id="rId5"/>
    <p:sldId id="280" r:id="rId6"/>
    <p:sldId id="281" r:id="rId7"/>
    <p:sldId id="269" r:id="rId8"/>
    <p:sldId id="278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4421"/>
    <p:restoredTop sz="94661"/>
  </p:normalViewPr>
  <p:slideViewPr>
    <p:cSldViewPr snapToGrid="0" snapToObjects="1">
      <p:cViewPr varScale="1">
        <p:scale>
          <a:sx n="80" d="100"/>
          <a:sy n="80" d="100"/>
        </p:scale>
        <p:origin x="216" y="14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tiff>
</file>

<file path=ppt/media/image2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975728-66C9-074A-8ED2-48E2E51A831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16074EC-0CBD-7C45-AD73-B693448ED58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D324D44-7567-324E-B7D5-F45399F91B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C1E4EF-1A07-8740-80B6-D041CCD5E262}" type="datetimeFigureOut">
              <a:rPr lang="en-US" smtClean="0"/>
              <a:t>11/25/18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926CADB-E560-F740-AE72-69DC7EDC5C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DE1C6FF-1414-114B-8AD3-06191871FB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2AB225-1233-DC44-9389-D83495FF2F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439802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7622FF-920F-EE47-87DA-2BC235C9D2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7B0A658-53D1-0842-897F-CEF6A7A5E95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EEF3F12-FAB1-3E4D-8E31-90C543DF65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C1E4EF-1A07-8740-80B6-D041CCD5E262}" type="datetimeFigureOut">
              <a:rPr lang="en-US" smtClean="0"/>
              <a:t>11/25/18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A808293-A991-5F40-A5DE-B9D7B77BC2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E3FD4E1-F013-9944-AFF4-3DDF7D8961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2AB225-1233-DC44-9389-D83495FF2F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287491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4FEEF12-1AFF-054D-B14D-273E1429929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772FC44-9328-334B-9415-2F5328B2A0F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35B6A9A-9B7E-414D-ABF8-9DF058F60E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C1E4EF-1A07-8740-80B6-D041CCD5E262}" type="datetimeFigureOut">
              <a:rPr lang="en-US" smtClean="0"/>
              <a:t>11/25/18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F86E217-567B-AF48-AB3D-5E27F48AC1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F17BA96-C7CD-4841-9C28-B7C7B43A3F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2AB225-1233-DC44-9389-D83495FF2F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209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CE622A-BF18-DF4C-BFAC-EF0CF47DF6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AF72E0-00D7-9541-BE8D-57B4445F9E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0D740A3-EBB7-694D-AF1E-C7B3A45DE9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C1E4EF-1A07-8740-80B6-D041CCD5E262}" type="datetimeFigureOut">
              <a:rPr lang="en-US" smtClean="0"/>
              <a:t>11/25/18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9D0F659-B6E5-0749-98B5-6DC5F8B74D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B52411-5AE6-9443-A4DE-ACA9F4E683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2AB225-1233-DC44-9389-D83495FF2F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99277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F7AE7E-98AE-FC49-8623-C662EC459F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FC7E7B0-6760-9F46-A15B-8F513BB8F37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B84BD24-B1BF-9140-A66D-88C7151385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C1E4EF-1A07-8740-80B6-D041CCD5E262}" type="datetimeFigureOut">
              <a:rPr lang="en-US" smtClean="0"/>
              <a:t>11/25/18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B8769D4-D00E-664C-9A79-D5561D902D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CD6BADE-D380-6941-A184-AC1F3AB36B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2AB225-1233-DC44-9389-D83495FF2F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31047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BBE33E-303C-BD41-88AF-4D1CFDFDBD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197A14-DC6C-C04C-A298-EE6C7DA1EBA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4226D29-66B8-544F-ABA7-2D593ED146D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8761CE4-FFE6-1640-AC87-5AE4D39F23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C1E4EF-1A07-8740-80B6-D041CCD5E262}" type="datetimeFigureOut">
              <a:rPr lang="en-US" smtClean="0"/>
              <a:t>11/25/18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2D73974-B86A-2444-986E-13E49084F9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289D689-763C-9643-AE3D-C4C7C1C7F6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2AB225-1233-DC44-9389-D83495FF2F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02310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8C68D9-AD7A-B040-80F0-C82725AEE9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DD3C496-6828-5E4B-B058-FC1CDA8F69B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F7C5A95-2B77-3F4E-8862-D4F72304E96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27738B7-8CF9-494D-BDA7-E3BA3634B1C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E54C538-5C1C-7D4B-A415-7A7F462FBCF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F83A733-F70D-1141-A1A9-A94BE08F50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C1E4EF-1A07-8740-80B6-D041CCD5E262}" type="datetimeFigureOut">
              <a:rPr lang="en-US" smtClean="0"/>
              <a:t>11/25/18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2A7180F-767D-9643-802F-5C159C3E30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10BC9B9-1C4B-BD43-B5E7-8292A4BEF0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2AB225-1233-DC44-9389-D83495FF2F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35483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C13077-DFD5-9D4D-82E9-205082D35B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9D5CA6F-8A9D-BB4B-B5E0-418AC5517A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C1E4EF-1A07-8740-80B6-D041CCD5E262}" type="datetimeFigureOut">
              <a:rPr lang="en-US" smtClean="0"/>
              <a:t>11/25/18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ACB6C05-547B-B449-AE17-57575AB6DC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921C8A8-73D5-D84D-A491-3CB43A96AC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2AB225-1233-DC44-9389-D83495FF2F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2059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7734EFD-F9CE-0346-9815-B1DDAF6AB1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C1E4EF-1A07-8740-80B6-D041CCD5E262}" type="datetimeFigureOut">
              <a:rPr lang="en-US" smtClean="0"/>
              <a:t>11/25/18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776B7EC-1D90-174B-AFB2-1E8CF2072E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19B2BE-7CD6-314A-960E-B26CF4F68E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2AB225-1233-DC44-9389-D83495FF2F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264143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CA01F4-7294-144E-96F8-650DF2121F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76038E-D54A-1F41-988A-5D006CFF21C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4D3592F-5930-5243-9160-D49AE2FA098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11BC167-B3F7-2043-82AD-35A2DCA90C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C1E4EF-1A07-8740-80B6-D041CCD5E262}" type="datetimeFigureOut">
              <a:rPr lang="en-US" smtClean="0"/>
              <a:t>11/25/18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0870D00-D98D-D64A-BDCD-C48996370D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828ECD9-00FC-824E-A5F3-6CDED8A07C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2AB225-1233-DC44-9389-D83495FF2F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82089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AB4A2A-01BF-EA47-9A55-44F6239B00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E1647C6-D07C-E14B-A003-EA96B900DF0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F3443F0-6B78-364C-B4CD-10D98F501A7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E4F9E18-866E-144C-96AD-2C33C9E56B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C1E4EF-1A07-8740-80B6-D041CCD5E262}" type="datetimeFigureOut">
              <a:rPr lang="en-US" smtClean="0"/>
              <a:t>11/25/18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0A0FE9F-021B-2947-B5EE-A8EDAAD2E5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C25B922-0E7C-644A-92AE-D54F6F1555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2AB225-1233-DC44-9389-D83495FF2F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72263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617095E-7455-6548-B718-9D1CEE11F7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84C3F81-B7D9-CF4A-B676-5309F436616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0B21136-F426-3B40-A761-EBA2D6A5C00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AC1E4EF-1A07-8740-80B6-D041CCD5E262}" type="datetimeFigureOut">
              <a:rPr lang="en-US" smtClean="0"/>
              <a:t>11/25/18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5F02179-2052-A44A-8151-F28F0CC6450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B2ACE38-01D1-9443-87F4-2F9168A07C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2AB225-1233-DC44-9389-D83495FF2F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71697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ctrTitle"/>
          </p:nvPr>
        </p:nvSpPr>
        <p:spPr>
          <a:xfrm>
            <a:off x="2209800" y="1270111"/>
            <a:ext cx="7772400" cy="2330340"/>
          </a:xfrm>
        </p:spPr>
        <p:txBody>
          <a:bodyPr>
            <a:normAutofit/>
          </a:bodyPr>
          <a:lstStyle/>
          <a:p>
            <a:r>
              <a:rPr lang="en-US" sz="3600" dirty="0"/>
              <a:t>DevOps &amp; Cloud Infrastructure</a:t>
            </a:r>
            <a:br>
              <a:rPr lang="en-US" sz="3600" dirty="0"/>
            </a:br>
            <a:r>
              <a:rPr lang="en-US" sz="3600" dirty="0"/>
              <a:t>SEIS 665</a:t>
            </a:r>
            <a:br>
              <a:rPr lang="en-US" sz="3600" dirty="0"/>
            </a:br>
            <a:r>
              <a:rPr lang="en-US" sz="3600" dirty="0"/>
              <a:t>Serverless</a:t>
            </a:r>
            <a:br>
              <a:rPr lang="en-US" sz="3600" dirty="0"/>
            </a:br>
            <a:r>
              <a:rPr lang="en-US" sz="3600" dirty="0"/>
              <a:t>Review</a:t>
            </a:r>
          </a:p>
        </p:txBody>
      </p:sp>
      <p:sp>
        <p:nvSpPr>
          <p:cNvPr id="6" name="Subtitle 2"/>
          <p:cNvSpPr>
            <a:spLocks noGrp="1"/>
          </p:cNvSpPr>
          <p:nvPr>
            <p:ph type="subTitle" idx="1"/>
          </p:nvPr>
        </p:nvSpPr>
        <p:spPr>
          <a:xfrm>
            <a:off x="2895600" y="3886200"/>
            <a:ext cx="6400800" cy="1752600"/>
          </a:xfrm>
        </p:spPr>
        <p:txBody>
          <a:bodyPr>
            <a:normAutofit fontScale="85000" lnSpcReduction="20000"/>
          </a:bodyPr>
          <a:lstStyle/>
          <a:p>
            <a:pPr algn="l"/>
            <a:r>
              <a:rPr lang="en-US" dirty="0"/>
              <a:t>Jason Baker</a:t>
            </a:r>
          </a:p>
          <a:p>
            <a:pPr algn="l"/>
            <a:r>
              <a:rPr lang="en-US" dirty="0"/>
              <a:t>Adjunct Instructor</a:t>
            </a:r>
          </a:p>
          <a:p>
            <a:pPr algn="l"/>
            <a:r>
              <a:rPr lang="en-US" dirty="0"/>
              <a:t>Graduate Programs in Software</a:t>
            </a:r>
          </a:p>
          <a:p>
            <a:pPr algn="l"/>
            <a:r>
              <a:rPr lang="en-US" dirty="0"/>
              <a:t>University of St. Thomas</a:t>
            </a:r>
          </a:p>
          <a:p>
            <a:pPr algn="l"/>
            <a:r>
              <a:rPr lang="en-US" dirty="0"/>
              <a:t>St. Paul, MN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C22B44E-598E-D54C-9873-8B04BC18F69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42234" y="4133850"/>
            <a:ext cx="1788159" cy="12572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722346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Agenda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Questions</a:t>
            </a:r>
          </a:p>
          <a:p>
            <a:r>
              <a:rPr lang="en-US" dirty="0"/>
              <a:t>Assignment 10 solution</a:t>
            </a:r>
          </a:p>
          <a:p>
            <a:r>
              <a:rPr lang="en-US" dirty="0"/>
              <a:t>Lecture review</a:t>
            </a:r>
          </a:p>
          <a:p>
            <a:r>
              <a:rPr lang="en-US" dirty="0"/>
              <a:t>Classroom project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EC9DF3E-028F-DC4E-91A3-FD12894FEC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12202" y="1718510"/>
            <a:ext cx="1585291" cy="6477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251542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69C4F5-37BB-544F-875F-E71CCBC778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Lecture Review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34BD81-0456-EE4A-8044-57DBD9B8599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667250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Serverless architectures</a:t>
            </a:r>
          </a:p>
          <a:p>
            <a:pPr lvl="1"/>
            <a:r>
              <a:rPr lang="en-US" dirty="0"/>
              <a:t>Event-driving programming model comprised of managed resources</a:t>
            </a:r>
          </a:p>
          <a:p>
            <a:endParaRPr lang="en-US" dirty="0"/>
          </a:p>
          <a:p>
            <a:r>
              <a:rPr lang="en-US" dirty="0"/>
              <a:t>Lambda functions</a:t>
            </a:r>
          </a:p>
          <a:p>
            <a:pPr lvl="1"/>
            <a:r>
              <a:rPr lang="en-US" dirty="0"/>
              <a:t>Application code which is triggered by events</a:t>
            </a:r>
          </a:p>
          <a:p>
            <a:endParaRPr lang="en-US" dirty="0"/>
          </a:p>
          <a:p>
            <a:r>
              <a:rPr lang="en-US" dirty="0"/>
              <a:t>Building functions:</a:t>
            </a:r>
          </a:p>
          <a:p>
            <a:pPr lvl="1"/>
            <a:r>
              <a:rPr lang="en-US" dirty="0"/>
              <a:t>Write the application code</a:t>
            </a:r>
          </a:p>
          <a:p>
            <a:pPr lvl="1"/>
            <a:r>
              <a:rPr lang="en-US" dirty="0"/>
              <a:t>Create Lambda function resource configuration</a:t>
            </a:r>
          </a:p>
          <a:p>
            <a:pPr lvl="1"/>
            <a:r>
              <a:rPr lang="en-US" dirty="0"/>
              <a:t>Deploy the function</a:t>
            </a:r>
          </a:p>
          <a:p>
            <a:pPr lvl="1"/>
            <a:r>
              <a:rPr lang="en-US" dirty="0"/>
              <a:t>Run/invoke the function</a:t>
            </a:r>
          </a:p>
          <a:p>
            <a:pPr lvl="1"/>
            <a:r>
              <a:rPr lang="en-US" dirty="0"/>
              <a:t>Monitor the function execution</a:t>
            </a:r>
          </a:p>
        </p:txBody>
      </p:sp>
    </p:spTree>
    <p:extLst>
      <p:ext uri="{BB962C8B-B14F-4D97-AF65-F5344CB8AC3E}">
        <p14:creationId xmlns:p14="http://schemas.microsoft.com/office/powerpoint/2010/main" val="25564529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69C4F5-37BB-544F-875F-E71CCBC778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Lecture Review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34BD81-0456-EE4A-8044-57DBD9B8599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667250"/>
          </a:xfrm>
        </p:spPr>
        <p:txBody>
          <a:bodyPr>
            <a:normAutofit/>
          </a:bodyPr>
          <a:lstStyle/>
          <a:p>
            <a:r>
              <a:rPr lang="en-US" dirty="0"/>
              <a:t>Lambda functions</a:t>
            </a:r>
          </a:p>
          <a:p>
            <a:pPr lvl="1"/>
            <a:r>
              <a:rPr lang="en-US" dirty="0"/>
              <a:t>Stored in packages located in S3</a:t>
            </a:r>
          </a:p>
          <a:p>
            <a:pPr lvl="1"/>
            <a:r>
              <a:rPr lang="en-US" dirty="0"/>
              <a:t>Run inside managed containers</a:t>
            </a:r>
          </a:p>
          <a:p>
            <a:pPr lvl="2"/>
            <a:r>
              <a:rPr lang="en-US" dirty="0"/>
              <a:t>Cold start vs. warm start</a:t>
            </a:r>
          </a:p>
          <a:p>
            <a:endParaRPr lang="en-US" dirty="0"/>
          </a:p>
          <a:p>
            <a:r>
              <a:rPr lang="en-US" dirty="0"/>
              <a:t>Programming model</a:t>
            </a:r>
          </a:p>
          <a:p>
            <a:pPr lvl="1"/>
            <a:r>
              <a:rPr lang="en-US" dirty="0"/>
              <a:t>Handler</a:t>
            </a:r>
          </a:p>
          <a:p>
            <a:pPr lvl="1"/>
            <a:r>
              <a:rPr lang="en-US" dirty="0"/>
              <a:t>Event</a:t>
            </a:r>
          </a:p>
          <a:p>
            <a:pPr lvl="1"/>
            <a:r>
              <a:rPr lang="en-US" dirty="0"/>
              <a:t>Context</a:t>
            </a:r>
          </a:p>
          <a:p>
            <a:pPr lvl="1"/>
            <a:r>
              <a:rPr lang="en-US" dirty="0"/>
              <a:t>Return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0189878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69C4F5-37BB-544F-875F-E71CCBC778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Lecture Review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34BD81-0456-EE4A-8044-57DBD9B8599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667250"/>
          </a:xfrm>
        </p:spPr>
        <p:txBody>
          <a:bodyPr>
            <a:normAutofit/>
          </a:bodyPr>
          <a:lstStyle/>
          <a:p>
            <a:r>
              <a:rPr lang="en-US" dirty="0"/>
              <a:t>Lambda functions</a:t>
            </a:r>
          </a:p>
          <a:p>
            <a:pPr lvl="1"/>
            <a:r>
              <a:rPr lang="en-US" dirty="0"/>
              <a:t>Versions and Aliases</a:t>
            </a:r>
          </a:p>
          <a:p>
            <a:pPr lvl="1"/>
            <a:r>
              <a:rPr lang="en-US" dirty="0"/>
              <a:t>Limits: maximum 15 min timeout, # concurrent executions</a:t>
            </a:r>
          </a:p>
          <a:p>
            <a:endParaRPr lang="en-US" dirty="0"/>
          </a:p>
          <a:p>
            <a:r>
              <a:rPr lang="en-US" dirty="0"/>
              <a:t>Best practices:</a:t>
            </a:r>
          </a:p>
          <a:p>
            <a:pPr lvl="1"/>
            <a:r>
              <a:rPr lang="en-US" dirty="0"/>
              <a:t>Performance is key!</a:t>
            </a:r>
          </a:p>
          <a:p>
            <a:pPr lvl="2"/>
            <a:r>
              <a:rPr lang="en-US" dirty="0"/>
              <a:t>Smaller functions using lightweight frameworks</a:t>
            </a:r>
          </a:p>
          <a:p>
            <a:pPr lvl="2"/>
            <a:r>
              <a:rPr lang="en-US" dirty="0"/>
              <a:t>Utilize singleton objects for things like DB connections</a:t>
            </a:r>
          </a:p>
          <a:p>
            <a:pPr lvl="2"/>
            <a:r>
              <a:rPr lang="en-US" dirty="0"/>
              <a:t>Be careful when attaching to a VPC</a:t>
            </a:r>
          </a:p>
          <a:p>
            <a:pPr lvl="2"/>
            <a:r>
              <a:rPr lang="en-US" dirty="0"/>
              <a:t>Don't overwhelm database connections</a:t>
            </a:r>
          </a:p>
        </p:txBody>
      </p:sp>
    </p:spTree>
    <p:extLst>
      <p:ext uri="{BB962C8B-B14F-4D97-AF65-F5344CB8AC3E}">
        <p14:creationId xmlns:p14="http://schemas.microsoft.com/office/powerpoint/2010/main" val="117493259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A78236-F81F-374E-876B-834D86DAF9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Lecture Review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407218-7801-5843-825E-386B01C5651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Serverless resources:</a:t>
            </a:r>
          </a:p>
          <a:p>
            <a:pPr lvl="1"/>
            <a:r>
              <a:rPr lang="en-US" dirty="0"/>
              <a:t>API Gateway: web-proxy front end for Lambda</a:t>
            </a:r>
          </a:p>
          <a:p>
            <a:pPr lvl="1"/>
            <a:r>
              <a:rPr lang="en-US" dirty="0"/>
              <a:t>DynamoDB table: NoSQL data storage</a:t>
            </a:r>
          </a:p>
          <a:p>
            <a:pPr lvl="2"/>
            <a:r>
              <a:rPr lang="en-US" dirty="0"/>
              <a:t>Key/value or JSON documents which have a partition key</a:t>
            </a:r>
          </a:p>
          <a:p>
            <a:pPr lvl="2"/>
            <a:r>
              <a:rPr lang="en-US"/>
              <a:t>Database stream</a:t>
            </a:r>
            <a:endParaRPr lang="en-US" dirty="0"/>
          </a:p>
          <a:p>
            <a:pPr lvl="1"/>
            <a:r>
              <a:rPr lang="en-US" dirty="0"/>
              <a:t>Kinesis stream: massive message queue</a:t>
            </a:r>
          </a:p>
          <a:p>
            <a:pPr lvl="2"/>
            <a:r>
              <a:rPr lang="en-US" dirty="0"/>
              <a:t>Messages stored in shards based on partition key</a:t>
            </a:r>
          </a:p>
          <a:p>
            <a:endParaRPr lang="en-US" dirty="0"/>
          </a:p>
          <a:p>
            <a:r>
              <a:rPr lang="en-US" dirty="0"/>
              <a:t>AWS Serverless Application Model (SAM)</a:t>
            </a:r>
          </a:p>
          <a:p>
            <a:pPr lvl="1"/>
            <a:r>
              <a:rPr lang="en-US" dirty="0"/>
              <a:t>Serverless resource extensions to CloudFormation template</a:t>
            </a:r>
          </a:p>
          <a:p>
            <a:pPr lvl="1"/>
            <a:r>
              <a:rPr lang="en-US" dirty="0"/>
              <a:t>Easy way to create and connect resources</a:t>
            </a:r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2204432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3FF194-DC87-3B42-A050-6E8E5B0147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Classroom Project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A699BF-6AED-7348-9DA9-0B24E933E6E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Attendance</a:t>
            </a:r>
          </a:p>
          <a:p>
            <a:endParaRPr lang="en-US" dirty="0"/>
          </a:p>
          <a:p>
            <a:r>
              <a:rPr lang="en-US" dirty="0"/>
              <a:t>Overview: </a:t>
            </a:r>
          </a:p>
          <a:p>
            <a:pPr lvl="1"/>
            <a:r>
              <a:rPr lang="en-US" dirty="0"/>
              <a:t>Create a data pipeline using Kinesis and Lambda.</a:t>
            </a:r>
          </a:p>
          <a:p>
            <a:endParaRPr lang="en-US" dirty="0"/>
          </a:p>
          <a:p>
            <a:r>
              <a:rPr lang="en-US" dirty="0"/>
              <a:t>Show me your work when completed!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852468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Homework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Assignment 11: Lambda</a:t>
            </a:r>
          </a:p>
          <a:p>
            <a:r>
              <a:rPr lang="en-US"/>
              <a:t>Watch </a:t>
            </a:r>
            <a:r>
              <a:rPr lang="en-US" dirty="0"/>
              <a:t>Lecture 13 videos</a:t>
            </a:r>
          </a:p>
        </p:txBody>
      </p:sp>
    </p:spTree>
    <p:extLst>
      <p:ext uri="{BB962C8B-B14F-4D97-AF65-F5344CB8AC3E}">
        <p14:creationId xmlns:p14="http://schemas.microsoft.com/office/powerpoint/2010/main" val="421041349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673</TotalTime>
  <Words>245</Words>
  <Application>Microsoft Macintosh PowerPoint</Application>
  <PresentationFormat>Widescreen</PresentationFormat>
  <Paragraphs>68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Calibri</vt:lpstr>
      <vt:lpstr>Calibri Light</vt:lpstr>
      <vt:lpstr>Office Theme</vt:lpstr>
      <vt:lpstr>DevOps &amp; Cloud Infrastructure SEIS 665 Serverless Review</vt:lpstr>
      <vt:lpstr>Agenda</vt:lpstr>
      <vt:lpstr>Lecture Review</vt:lpstr>
      <vt:lpstr>Lecture Review</vt:lpstr>
      <vt:lpstr>Lecture Review</vt:lpstr>
      <vt:lpstr>Lecture Review</vt:lpstr>
      <vt:lpstr>Classroom Project</vt:lpstr>
      <vt:lpstr>Homework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Microsoft Office User</cp:lastModifiedBy>
  <cp:revision>33</cp:revision>
  <dcterms:created xsi:type="dcterms:W3CDTF">2018-03-18T18:36:44Z</dcterms:created>
  <dcterms:modified xsi:type="dcterms:W3CDTF">2018-11-26T03:50:15Z</dcterms:modified>
</cp:coreProperties>
</file>

<file path=docProps/thumbnail.jpeg>
</file>